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Masters/slideMaster26.xml" ContentType="application/vnd.openxmlformats-officedocument.presentationml.slideMaster+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8.xml" ContentType="application/vnd.openxmlformats-officedocument.theme+xml"/>
  <Override PartName="/ppt/theme/theme29.xml" ContentType="application/vnd.openxmlformats-officedocument.them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1.xml" ContentType="application/vnd.openxmlformats-officedocument.theme+xml"/>
  <Override PartName="/ppt/theme/theme32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slideLayouts/slideLayout30.xml" ContentType="application/vnd.openxmlformats-officedocument.presentationml.slideLayout+xml"/>
  <Override PartName="/ppt/theme/theme26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22.xml" ContentType="application/vnd.openxmlformats-officedocument.theme+xml"/>
  <Override PartName="/ppt/theme/theme31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theme/theme20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theme/theme27.xml" ContentType="application/vnd.openxmlformats-officedocument.them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Masters/slideMaster31.xml" ContentType="application/vnd.openxmlformats-officedocument.presentationml.slideMaster+xml"/>
  <Override PartName="/ppt/theme/theme23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30.xml" ContentType="application/vnd.openxmlformats-officedocument.them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Masters/slideMaster25.xml" ContentType="application/vnd.openxmlformats-officedocument.presentationml.slideMaster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90" r:id="rId18"/>
    <p:sldMasterId id="2147483692" r:id="rId19"/>
    <p:sldMasterId id="2147483694" r:id="rId20"/>
    <p:sldMasterId id="2147483696" r:id="rId21"/>
    <p:sldMasterId id="2147483698" r:id="rId22"/>
    <p:sldMasterId id="2147483700" r:id="rId23"/>
    <p:sldMasterId id="2147483702" r:id="rId24"/>
    <p:sldMasterId id="2147483704" r:id="rId25"/>
    <p:sldMasterId id="2147483706" r:id="rId26"/>
    <p:sldMasterId id="2147483708" r:id="rId27"/>
    <p:sldMasterId id="2147483710" r:id="rId28"/>
    <p:sldMasterId id="2147483712" r:id="rId29"/>
    <p:sldMasterId id="2147483714" r:id="rId30"/>
    <p:sldMasterId id="2147483716" r:id="rId31"/>
    <p:sldMasterId id="2147483718" r:id="rId32"/>
  </p:sldMasterIdLst>
  <p:sldIdLst>
    <p:sldId id="256" r:id="rId33"/>
    <p:sldId id="257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278" r:id="rId55"/>
    <p:sldId id="279" r:id="rId56"/>
    <p:sldId id="280" r:id="rId57"/>
    <p:sldId id="281" r:id="rId58"/>
    <p:sldId id="282" r:id="rId59"/>
    <p:sldId id="283" r:id="rId60"/>
    <p:sldId id="284" r:id="rId61"/>
    <p:sldId id="285" r:id="rId62"/>
    <p:sldId id="286" r:id="rId63"/>
    <p:sldId id="287" r:id="rId64"/>
    <p:sldId id="288" r:id="rId65"/>
    <p:sldId id="289" r:id="rId66"/>
    <p:sldId id="290" r:id="rId67"/>
    <p:sldId id="291" r:id="rId68"/>
    <p:sldId id="292" r:id="rId69"/>
    <p:sldId id="293" r:id="rId70"/>
    <p:sldId id="294" r:id="rId71"/>
    <p:sldId id="295" r:id="rId72"/>
    <p:sldId id="296" r:id="rId73"/>
    <p:sldId id="297" r:id="rId74"/>
    <p:sldId id="298" r:id="rId75"/>
    <p:sldId id="299" r:id="rId76"/>
    <p:sldId id="300" r:id="rId77"/>
    <p:sldId id="301" r:id="rId78"/>
    <p:sldId id="302" r:id="rId79"/>
    <p:sldId id="303" r:id="rId80"/>
    <p:sldId id="304" r:id="rId81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662" autoAdjust="0"/>
    <p:restoredTop sz="94737" autoAdjust="0"/>
  </p:normalViewPr>
  <p:slideViewPr>
    <p:cSldViewPr snapToGrid="0">
      <p:cViewPr varScale="1">
        <p:scale>
          <a:sx n="90" d="100"/>
          <a:sy n="90" d="100"/>
        </p:scale>
        <p:origin x="-750" y="-102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-6669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7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76" Type="http://schemas.openxmlformats.org/officeDocument/2006/relationships/slide" Target="slides/slide44.xml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66" Type="http://schemas.openxmlformats.org/officeDocument/2006/relationships/slide" Target="slides/slide34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9.xml"/><Relationship Id="rId82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77" Type="http://schemas.openxmlformats.org/officeDocument/2006/relationships/slide" Target="slides/slide4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slide" Target="slides/slide48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6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7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8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9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0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1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32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33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34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35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36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7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8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9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D27D092-1164-4E20-81A0-CA97C5D9564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E777B79-9C40-451A-A703-47797F0A451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05E61862-7F14-4B4E-A470-5DBAF6736EF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4A0132B-2CF3-4AFC-9BB0-E058EA87540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ikdörtgen 4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F43C006-B9CB-4B52-A64F-94B6C147FFA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" name="Yuvarlatılmış Dikdörtgen 4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7" name="Yuvarlatılmış Dikdörtgen 4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8" name="Serbest Form 4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978A5E0D-79B8-4485-8D6B-C42C8AB22D8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kdörtgen 5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Dikdörtgen 6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3F5996DA-D822-478F-AB75-D58133BA263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2" name="Yuvarlatılmış Dikdörtgen 6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Yuvarlatılmış Dikdörtgen 6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Serbest Form 6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Dikdörtgen 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CE87BD9-D7B7-4BD6-9ECF-B1B73CBF06F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Yuvarlatılmış Dikdörtgen 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2" name="Yuvarlatılmış Dikdörtgen 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3" name="Serbest Form 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ikdörtgen 7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1" name="Dikdörtgen 8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B59F851F-223C-4CD7-945D-FAA56357AF1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Yuvarlatılmış Dikdörtgen 8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Yuvarlatılmış Dikdörtgen 8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Serbest Form 8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ikdörtgen 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95D3958-E43A-4E67-8036-416BAC5DA5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Yuvarlatılmış Dikdörtgen 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Serbest Form 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ikdörtgen 9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Dikdörtgen 9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D443B3E6-5C96-48E3-B6CB-F316C244FB5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Yuvarlatılmış Dikdörtgen 9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Serbest Form 9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ikdörtgen 1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6" name="Dikdörtgen 1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3ED29EF3-CF1B-4FE0-82FB-60EBB619316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Yuvarlatılmış Dikdörtgen 1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8" name="Yuvarlatılmış Dikdörtgen 1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9" name="Serbest Form 1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Dikdörtgen 11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9" name="Dikdörtgen 11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7A911855-A68F-4DC8-AE2D-CA23B65EE43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0" name="Yuvarlatılmış Dikdörtgen 11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Yuvarlatılmış Dikdörtgen 12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Serbest Form 12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ikdörtgen 13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E7B975A-23FE-444E-8D80-6D20188737C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3" name="Yuvarlatılmış Dikdörtgen 13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4" name="Yuvarlatılmış Dikdörtgen 13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5" name="Serbest Form 13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kdörtgen 14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3" name="Dikdörtgen 14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FBB7B43-4909-4C93-85A8-E0F4CBA0C47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4" name="Yuvarlatılmış Dikdörtgen 14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5" name="Yuvarlatılmış Dikdörtgen 14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6" name="Serbest Form 14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kdörtgen 15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Dikdörtgen 15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EEC1624-1859-426E-9AB7-A88ADF87EF9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Yuvarlatılmış Dikdörtgen 15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Yuvarlatılmış Dikdörtgen 15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Serbest Form 16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kdörtgen 16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3" name="Dikdörtgen 16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B32882F-218B-4D6B-8289-ABE4EA80D74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Yuvarlatılmış Dikdörtgen 16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Serbest Form 16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ikdörtgen 1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6" name="Dikdörtgen 1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40BA1781-F797-485E-971C-933C016DBE9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Yuvarlatılmış Dikdörtgen 1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8" name="Yuvarlatılmış Dikdörtgen 1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9" name="Serbest Form 1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ikdörtgen 17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5" name="Dikdörtgen 17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18B87EA-8DEA-4DFB-85E0-2210242764F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Yuvarlatılmış Dikdörtgen 17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7" name="Yuvarlatılmış Dikdörtgen 18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8" name="Serbest Form 18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ikdörtgen 1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4" name="Dikdörtgen 1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440DF05F-01DC-40EA-8C83-48762DD530C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5" name="Yuvarlatılmış Dikdörtgen 1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6" name="Yuvarlatılmış Dikdörtgen 1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7" name="Serbest Form 1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ikdörtgen 19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5" name="Dikdörtgen 19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A818439-0E01-4CD9-B500-E26A678EC63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6" name="Yuvarlatılmış Dikdörtgen 19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7" name="Yuvarlatılmış Dikdörtgen 20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Serbest Form 20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Dikdörtgen 2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2" name="Dikdörtgen 2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2CFD857-06D6-46F6-B122-83F61A3ADED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3" name="Yuvarlatılmış Dikdörtgen 2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4" name="Yuvarlatılmış Dikdörtgen 2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5" name="Serbest Form 2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0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1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7223AC4-5392-4BB5-B960-5D5E7C86422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1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1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1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Dikdörtgen 22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0" name="Dikdörtgen 22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0A47523-6698-4616-AE00-19AEA4A6BA5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1" name="Yuvarlatılmış Dikdörtgen 22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2" name="Yuvarlatılmış Dikdörtgen 22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3" name="Serbest Form 22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Dikdörtgen 23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3" name="Dikdörtgen 23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BA24665-BD2B-4E00-B6CF-9D922E1E26E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4" name="Yuvarlatılmış Dikdörtgen 23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5" name="Yuvarlatılmış Dikdörtgen 23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6" name="Serbest Form 23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ikdörtgen 28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6" name="Dikdörtgen 28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7308A256-7814-4378-8591-A42D936794E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7" name="Yuvarlatılmış Dikdörtgen 28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8" name="Yuvarlatılmış Dikdörtgen 28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9" name="Serbest Form 28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Dikdörtgen 29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9" name="Dikdörtgen 29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BF7064B-CAB0-4513-95E4-0D5B6026F14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0" name="Yuvarlatılmış Dikdörtgen 29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1" name="Yuvarlatılmış Dikdörtgen 29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2" name="Serbest Form 29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Dikdörtgen 30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0" name="Dikdörtgen 30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47CC70F-82F7-4334-A6D3-5D5D8651078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1" name="Yuvarlatılmış Dikdörtgen 30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2" name="Yuvarlatılmış Dikdörtgen 30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3" name="Serbest Form 30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Dikdörtgen 32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5" name="Dikdörtgen 32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19BF4067-606B-47B5-B49C-C720E04B518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6" name="Yuvarlatılmış Dikdörtgen 32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7" name="Yuvarlatılmış Dikdörtgen 32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8" name="Serbest Form 32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Dikdörtgen 32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4" name="Dikdörtgen 33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B1092EAC-C158-48D9-AA94-05D66AF7DDE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5" name="Yuvarlatılmış Dikdörtgen 33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6" name="Yuvarlatılmış Dikdörtgen 33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7" name="Serbest Form 33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ikdörtgen 33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1" name="Dikdörtgen 33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E8F6C2B-EA09-47A9-96E9-7D3FC1AA191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2" name="Yuvarlatılmış Dikdörtgen 33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3" name="Yuvarlatılmış Dikdörtgen 33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4" name="Serbest Form 34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Dikdörtgen 34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2" name="Dikdörtgen 34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5E3769C-F40E-49D7-9693-B0CBEBD5D44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3" name="Yuvarlatılmış Dikdörtgen 34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4" name="Yuvarlatılmış Dikdörtgen 35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5" name="Serbest Form 35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Resim 1"/>
          <p:cNvPicPr/>
          <p:nvPr/>
        </p:nvPicPr>
        <p:blipFill>
          <a:blip r:embed="rId2"/>
          <a:stretch/>
        </p:blipFill>
        <p:spPr>
          <a:xfrm>
            <a:off x="0" y="0"/>
            <a:ext cx="10080360" cy="5670360"/>
          </a:xfrm>
          <a:prstGeom prst="rect">
            <a:avLst/>
          </a:prstGeom>
          <a:ln w="0">
            <a:noFill/>
          </a:ln>
        </p:spPr>
      </p:pic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5680" cy="6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just" defTabSz="914400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İlişkiler 1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4800" cy="441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C9211E"/>
                </a:solidFill>
                <a:uFillTx/>
                <a:latin typeface="Times New Roman"/>
                <a:ea typeface="DejaVu Sans"/>
              </a:rPr>
              <a:t>https://ets.anadolu.edu.tr/storage/nfs/HIT102U/ebook/HIT102U-13V6S1-8-0-1-SV1-ebook.pdf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357" name="Resim 3"/>
          <p:cNvPicPr/>
          <p:nvPr/>
        </p:nvPicPr>
        <p:blipFill>
          <a:blip r:embed="rId3"/>
          <a:stretch/>
        </p:blipFill>
        <p:spPr>
          <a:xfrm>
            <a:off x="530640" y="1118880"/>
            <a:ext cx="8932320" cy="284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1. PLANLAMA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SÜRECİ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Halkla ilişkiler </a:t>
            </a:r>
            <a:r>
              <a:rPr lang="tr-TR" sz="3200" b="0" u="none" strike="noStrike" dirty="0">
                <a:solidFill>
                  <a:schemeClr val="bg2">
                    <a:lumMod val="75000"/>
                  </a:schemeClr>
                </a:solidFill>
                <a:uFillTx/>
                <a:latin typeface="Times New Roman"/>
                <a:ea typeface="DejaVu Sans"/>
              </a:rPr>
              <a:t>çeşitli kitlelerle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ikna, eğitim,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imaj oluşturma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gibi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amaçlarla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uzun dönemli sağlıklı ilişkiler kurmaya dayalı bir yönetim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fonksiyonudur.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Şüphesiz, bu geniş kapsamı nedeniyle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ilişkiler,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stratejik ilişkiler yönetimi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olarak da görülebilir. "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Bir kuruluşun amaçlarını gerçekleştirmek için ilerlemeyi tercih ettiği yön"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olarak tanımlanan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stratejide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amaç; hedefe nasıl ulaşılacağının belirlenmesidir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  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işletme       </a:t>
            </a:r>
            <a:r>
              <a:rPr lang="tr-TR" sz="3200" dirty="0">
                <a:solidFill>
                  <a:srgbClr val="FFFF00"/>
                </a:solidFill>
                <a:latin typeface="Times New Roman"/>
              </a:rPr>
              <a:t>Strateji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Hedefler </a:t>
            </a: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                               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" name="Sağ Ok 1"/>
          <p:cNvSpPr/>
          <p:nvPr/>
        </p:nvSpPr>
        <p:spPr>
          <a:xfrm>
            <a:off x="2838893" y="4040372"/>
            <a:ext cx="839972" cy="1488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    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</a:rPr>
              <a:t>Proaktif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/>
              </a:rPr>
              <a:t>iletişim, itibarın korunması hakkında örneklerle şunları belirtebiliriz :</a:t>
            </a:r>
            <a:endParaRPr lang="tr-TR" sz="3200" dirty="0">
              <a:solidFill>
                <a:schemeClr val="dk1"/>
              </a:solidFill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a.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Proaktif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İletişim: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JetBlue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2007 yılında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bir kış fırtınasının yolcuları saatlerce pistte mahsur bırakmasıyla önemli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operasyonel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kesintilerle karşı karşıya kaldı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CEO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kamuoyundan özür diledi ve gelecekteki gecikmeler için tazminatı özetleyen bir Müşteri Hakları Bildirgesi sundu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Bu </a:t>
            </a:r>
            <a:r>
              <a:rPr lang="tr-TR" sz="3200" b="0" u="none" strike="noStrike" dirty="0" err="1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proaktif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iletişim, güvenin yeniden sağlanmasına yardımcı oldu ve müşteri hizmetlerine olan bağlılıklarını gösterdi.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b.  </a:t>
            </a:r>
            <a:r>
              <a:rPr lang="it-IT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Geri Bildirimleri Izleme ve Ele Alma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: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KFC 2018'de İngiltere'de tavuk kıtlığıyla karşılaştığında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mizah ve şeffaflıkla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tepki verdi ve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tam sayfa bir gazete ilanında yeniden düzenlenmiş bir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"FCK: Hay Aksi"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özrüyle talihsizliği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kabul etti.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Müşterileri durum hakkında sürekli olarak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güncelleyerek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müşteri geri bildirimlerini etkili bir şekilde yönetti ve daha fazla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itibar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kaybını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önledi.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c.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Krizde hızlı yanıt :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Kriz yönetiminde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iki önemli faktör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rol oynar :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Yeni bir </a:t>
            </a:r>
            <a:r>
              <a:rPr lang="tr-TR" sz="36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krizi</a:t>
            </a:r>
            <a:r>
              <a:rPr lang="tr-TR" sz="32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ne kadar çabuk </a:t>
            </a:r>
            <a:r>
              <a:rPr lang="tr-TR" sz="36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anladığınız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ve buna ne kadar </a:t>
            </a:r>
            <a:r>
              <a:rPr lang="tr-TR" sz="36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tepkili</a:t>
            </a:r>
            <a:r>
              <a:rPr lang="tr-TR" sz="32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olduğunuz.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Örnek: Tylenol (Johnson &amp; Johnson)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1982 yılında Tylenol kapsüllerinin </a:t>
            </a:r>
            <a:r>
              <a:rPr lang="tr-TR" sz="3200" b="0" u="none" strike="noStrik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potasyum siyanürle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kirlendiği ve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birkaç ölüme yol açtığı yönündeki haberlerin ardından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Johnson &amp; Johnson, </a:t>
            </a:r>
            <a:r>
              <a:rPr lang="tr-TR" sz="3200" b="0" u="none" strike="noStrik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100 milyon dolar değerinde ürünü mağaza raflarından çekti.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Kamu güvenliğini sağlamak için atılan adımlar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hakkında açık bir iletişim kurdular ve </a:t>
            </a:r>
            <a:r>
              <a:rPr lang="tr-TR" sz="3200" b="0" u="none" strike="noStrik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kamuoyunun güvenini yeniden tesis eden ve sektörde yeni bir standart oluşturan, bozulmaya dayanıklı ambalajlar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tanıttılar.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DejaVu Sans"/>
              </a:rPr>
              <a:t>d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Strateji: Paydaşlarla Etkileşim :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İtibar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PR'ı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paydaşlarınızla </a:t>
            </a:r>
            <a:r>
              <a:rPr lang="tr-TR" sz="24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(Yöneticiler, Çalışanlar, Ortaklar, Müşteriler, Tedarikçiler, Bayiler, Medya, Rakipler, STK, Devlet, </a:t>
            </a:r>
            <a:r>
              <a:rPr lang="tr-TR" sz="2400" b="0" u="none" strike="noStrike" dirty="0" err="1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Üni</a:t>
            </a:r>
            <a:r>
              <a:rPr lang="tr-TR" sz="24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., Bankalar</a:t>
            </a:r>
            <a:r>
              <a:rPr lang="tr-TR" sz="24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) </a:t>
            </a:r>
            <a:r>
              <a:rPr lang="tr-TR" sz="32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ilgilenmeyi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içerir, çünkü onlar genellikle halkı büyük ölçüde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etkiler.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Tüm paydaşların güncel bir listesini tuttuğunuzdan ve kriz zamanlarında atacağınız adımları önceden planladığınızdan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emin olun.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Örnek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Starbucks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: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2018'de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Philadelphia'daki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bir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Starbucks'ta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iki Afrikalı Amerikalı adamın tutuklanması olayından sonra şirket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çalışanlarına "ırksal önyargı eğitimi" vermek için 8.000'den fazla ABD mağazasını kapattı.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Starbucks'ın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"etkilenen bireyler, toplum liderleri ve halk" dahil olmak üzere paydaşlarla etkileşimi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itibarlarına verilen zararı azaltmaya yardımcı oldu.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e.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Strateji: Olumlu Medya İlişkilerinden Yararlanma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 araçları bu ilişkileri yönetmenize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yardımcı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Bir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medya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veritabanıyla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, çevrimiçi PR haberlerini ve itibar yönetimini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kapsayabilirsiniz. Örneğin ;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Prowly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ABD'de ve dışında bulunan 1 milyondan fazla </a:t>
            </a:r>
            <a:r>
              <a:rPr lang="tr-TR" sz="33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gazetecinin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iletişim bilgilerine erişmenizi sağlar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Göz atmak çok kolaydır: yalnızca ilgili kişileri göstermek için gelişmiş filtreleme seçeneklerine bakarsınız</a:t>
            </a:r>
            <a:r>
              <a:rPr lang="tr-TR" sz="32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.</a:t>
            </a:r>
          </a:p>
          <a:p>
            <a:pPr indent="0" algn="just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Kaynak: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</a:rPr>
              <a:t>https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://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</a:rPr>
              <a:t>prowly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.com/magazine/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</a:rPr>
              <a:t>reputationpr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/#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</a:rPr>
              <a:t>How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</a:rPr>
              <a:t>%20to%20take%20control%20of%20your%20reputation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err="1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Microsoft</a:t>
            </a:r>
            <a:r>
              <a:rPr lang="tr-TR" sz="3200" dirty="0" err="1" smtClean="0">
                <a:solidFill>
                  <a:srgbClr val="FFFF00"/>
                </a:solidFill>
                <a:latin typeface="Times New Roman"/>
                <a:ea typeface="DejaVu Sans"/>
              </a:rPr>
              <a:t>a</a:t>
            </a:r>
            <a:r>
              <a:rPr lang="tr-TR" sz="3200" dirty="0" smtClean="0">
                <a:solidFill>
                  <a:srgbClr val="FFFF00"/>
                </a:solidFill>
                <a:latin typeface="Times New Roman"/>
                <a:ea typeface="DejaVu Sans"/>
              </a:rPr>
              <a:t> baktığımızda da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hükümet gözetimi konusundaki endişelere yanıt olarak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kullanıcı verisi talepleri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konusunda şeffaflığı artırdı ve veri şifrelemesini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geliştirdi. Bu adımları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medya aracılığıyla ileterek kullanıcı gizliliğinin koruyucusu olarak itibarlarını artırdılar ve medya ilişkilerini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güçlendirdiler.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endParaRPr lang="tr-TR" sz="24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9" name="PlaceHolder 1"/>
          <p:cNvSpPr>
            <a:spLocks noGrp="1"/>
          </p:cNvSpPr>
          <p:nvPr>
            <p:ph/>
          </p:nvPr>
        </p:nvSpPr>
        <p:spPr>
          <a:xfrm>
            <a:off x="252720" y="138223"/>
            <a:ext cx="9591480" cy="529921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Günümüzde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kurumların rekabet ortamında yerini alabilmesi için stratejik bir değer olarak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halkla ilişkilerin çok önemli yeri vardır.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Çünkü küreselleşmeye dayalı bilgi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ekonomilerinde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marka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yönetimi, imaj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gibi soyut değerler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kurumun değerinin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büyük bölümünü oluşturmaktadır.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Kurum,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vizyonu ve misyonundan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bağımsız düşünülemez, kurumun 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kısa ve uzun dönemli amaçları, rekabet alanları, güçlü ve zayıf yönleri, fırsatları-tehditleri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ile doğrudan ilgilidir.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(swot analizi).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Bu doğrultuda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ilişkilerin durumsal rollerini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şu şekilde sıralamak mümkündür: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İkna edici, temsil edici, eğitici, yenilikçi, bilgi sağlayıcı ve itibar yöneticisi olmaktadır.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err="1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Hİ’de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Uygulanan birincil işlevler ise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: Araştırma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imaj oluşturma,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danışmanlık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yönetim,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erken uyarı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yorum,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iletişim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arabuluculuk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şeklinde sıralanabilir.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Taktikler ve yararlanılan araçlar ise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öncelikle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duyurum olmak üzere haber duyurularından konuşmalara, web sitelerinden kurumsal reklama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kadar uzanır.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>
                <a:solidFill>
                  <a:srgbClr val="B2B2B2"/>
                </a:solidFill>
                <a:uFillTx/>
                <a:latin typeface="Times New Roman"/>
                <a:ea typeface="DejaVu Sans"/>
              </a:rPr>
              <a:t>“B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aşarılı bir stratejik planlama için” kavramların ifade ettiği olguyu benimsemek ve süreci bu ” tanımlar” doğrultusunda oluşturmak gerekir.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Vizyon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Vision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Yazılı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ifade edilen </a:t>
            </a:r>
            <a:r>
              <a:rPr lang="tr-TR" sz="3200" b="0" u="none" strike="noStrike" dirty="0" err="1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konseptir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. Temelde organizasyonun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fonksiyonu, görevi ve </a:t>
            </a:r>
            <a:r>
              <a:rPr lang="tr-TR" sz="34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bakış açısını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belirler.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“Amacımız nedir?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Misyon (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Mission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Stratejiyi destekleyen organizasyonun en önemli isteğidir.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Kuruluş amacını, şu andaki varoluş nedenini, tarihini, kurucusu hakkındaki bilgileri, temel sorumluluklarını, kimlere ve hangi alanda hizmet ettiğini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ifade eder.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 (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Strategy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Amaçlara ulaşmak için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eldeki güçlerin veya kaynakların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dağıtım planıdır.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Nike'ın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vizyonu nedir?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Sporun geleceğini korumak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;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ürünleri nasıl ürettiğimizi, onları nasıl uzun ömürlü kıldığımızı ve onlara nasıl yeni bir hayat verdiğimizi yeniden düşünmek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demektir.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Nike misyonu;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"dünyadaki her sporcuya ilham ve yenilik getirmektir."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   </a:t>
            </a:r>
            <a:r>
              <a:rPr lang="tr-TR" sz="8000" b="1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Politika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(</a:t>
            </a:r>
            <a:r>
              <a:rPr lang="tr-TR" sz="8000" b="1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Policy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Karar vermede “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kriterleri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” oluşturan resmi veya gayrı resmi kurallardır.</a:t>
            </a:r>
            <a:endParaRPr lang="tr-TR" sz="80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8000" b="1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</a:t>
            </a:r>
            <a:r>
              <a:rPr lang="tr-TR" sz="8000" b="1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</a:t>
            </a:r>
            <a:r>
              <a:rPr lang="tr-TR" sz="8000" b="1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Objective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Amaçlardan </a:t>
            </a:r>
            <a:r>
              <a:rPr lang="tr-TR" sz="96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daha uzun dönemli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olarak görülen hedef, </a:t>
            </a:r>
            <a:r>
              <a:rPr lang="tr-TR" sz="80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ölçülebilir ve 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başarılması gereken konuyu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ifade eder.</a:t>
            </a:r>
            <a:endParaRPr lang="tr-TR" sz="80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8000" b="1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Amaç</a:t>
            </a:r>
            <a:r>
              <a:rPr lang="tr-TR" sz="8000" b="1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</a:t>
            </a:r>
            <a:r>
              <a:rPr lang="tr-TR" sz="8000" b="1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Goal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96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Kısa dönemdeki hedefleri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ifade eden amaç, 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 temel yapı </a:t>
            </a:r>
            <a:r>
              <a:rPr lang="tr-TR" sz="80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taşını </a:t>
            </a:r>
            <a:r>
              <a:rPr lang="tr-TR" sz="80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oluşturur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</a:t>
            </a:r>
            <a:endParaRPr lang="tr-TR" sz="80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8000" b="1" dirty="0">
                <a:solidFill>
                  <a:srgbClr val="FFFF00"/>
                </a:solidFill>
                <a:latin typeface="Times New Roman"/>
              </a:rPr>
              <a:t>Taktik</a:t>
            </a:r>
            <a:r>
              <a:rPr lang="tr-TR" sz="8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(</a:t>
            </a:r>
            <a:r>
              <a:rPr lang="tr-TR" sz="80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Tactic</a:t>
            </a:r>
            <a:r>
              <a:rPr lang="tr-TR" sz="8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): </a:t>
            </a:r>
            <a:r>
              <a:rPr lang="tr-TR" sz="9600" dirty="0">
                <a:solidFill>
                  <a:srgbClr val="FFFF00"/>
                </a:solidFill>
                <a:latin typeface="Times New Roman"/>
              </a:rPr>
              <a:t>Kısa vadeli hedeflere </a:t>
            </a:r>
            <a:r>
              <a:rPr lang="tr-TR" sz="80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(amaçlara) ulaşmada kullanılan </a:t>
            </a:r>
            <a:r>
              <a:rPr lang="tr-TR" sz="8000" dirty="0">
                <a:solidFill>
                  <a:srgbClr val="FFFF00"/>
                </a:solidFill>
                <a:latin typeface="Times New Roman"/>
              </a:rPr>
              <a:t>kararlar ve aksiyonlardır.</a:t>
            </a:r>
            <a:endParaRPr lang="tr-TR" sz="8000" dirty="0">
              <a:solidFill>
                <a:srgbClr val="FFFF00"/>
              </a:solidFill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8000" b="1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Gaye</a:t>
            </a:r>
            <a:r>
              <a:rPr lang="tr-TR" sz="8000" b="1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(</a:t>
            </a:r>
            <a:r>
              <a:rPr lang="tr-TR" sz="8000" b="1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Aim</a:t>
            </a:r>
            <a:r>
              <a:rPr lang="tr-TR" sz="8000" b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): 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 ve amacın kombinasyonu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olan gaye uzun dönemli veya kısa </a:t>
            </a:r>
            <a:r>
              <a:rPr lang="tr-TR" sz="80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dönemli olabilir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 </a:t>
            </a:r>
            <a:r>
              <a:rPr lang="tr-TR" sz="80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Umut ve arzu gibi </a:t>
            </a:r>
            <a:r>
              <a:rPr lang="tr-TR" sz="80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unsurları da kapsayabilir.</a:t>
            </a:r>
            <a:endParaRPr lang="tr-TR" sz="96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8000" b="1" i="1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Arial"/>
                <a:ea typeface="DejaVu Sans"/>
              </a:rPr>
              <a:t>   </a:t>
            </a:r>
            <a:r>
              <a:rPr lang="tr-TR" sz="8000" b="1" i="1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Arial"/>
                <a:ea typeface="DejaVu Sans"/>
              </a:rPr>
              <a:t>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Objektif yorumlardan büyük ölçüde etkilenen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stratejiler yönetimin "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en üst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kademesince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 uygulanır.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Stratejiye göre daha az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subjektiflik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içeren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taktikler ise, daha çok yönetimin "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alt kademelerinde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" uygulanır.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Stratejik planlamanın asıl amacı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,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stratejiler oluşturmak, bunları uygulamak ve sonuçlarını denetlemektir. </a:t>
            </a:r>
            <a:endParaRPr lang="tr-TR" sz="3200" b="0" u="none" strike="noStrike" dirty="0" smtClean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/>
              <a:ea typeface="DejaVu Sans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DejaVu Sans"/>
              </a:rPr>
              <a:t> </a:t>
            </a:r>
            <a:r>
              <a:rPr lang="tr-TR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DejaVu Sans"/>
              </a:rPr>
              <a:t>   </a:t>
            </a:r>
            <a:r>
              <a:rPr lang="tr-TR" sz="32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5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N 1 K kuralı da (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ne, neden, nasıl, ne zaman, nerede, kim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) bir planlama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şeklidir.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Veriler bu plana göre toplanırsa genellikle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eksik bilgi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kalmaz.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2. Doğru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Strateji Oluşturma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Doğru stratejiler belirleyebilmek için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dikkat edilmesi gerekenleri incelemekte yarar vardır. Bunlar :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Bütünü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düşünün: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Kurumun yürüttüğü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pazarlama/iletişim faaliyetleri (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sponsorluk, sektörle ilgili bir organizasyonda yer almak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gibi) varsa gözden geçirilmelidir.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Bağlantıyı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kaybetmeyin: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Farklı aktivitelerden oluşan bir kampanya düzenlemek mümkün olsa da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bütün kampanyayı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ana bir tema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üzerinde tutmak gerekir.  Reklam, propaganda, lobi faaliyetleri, pazarlama ve tanıtım gibi.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Kaynaklar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konusunda gerçekçi olun: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diğer pazarlama yöntemlerinden </a:t>
            </a:r>
            <a:r>
              <a:rPr lang="tr-TR" sz="3200" b="0" u="none" strike="noStrike" dirty="0">
                <a:solidFill>
                  <a:schemeClr val="accent5"/>
                </a:solidFill>
                <a:uFillTx/>
                <a:latin typeface="Times New Roman"/>
                <a:ea typeface="DejaVu Sans"/>
              </a:rPr>
              <a:t>kimi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zaman daha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uygun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kimi zaman ise daha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maliyetli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olabilir.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Örn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;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fuar bütçesi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gider kalemleri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uygun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ya da duruma göre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maliyetli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olabilir.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Esnek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olun: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ilişkiler kampanyasında varılmak istenilen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çok net olarak belirlenmelidir.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Hedef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kitleye odaklanın: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kampanyası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herkese yönelik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planlanırsa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belirlenen stratejilerin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başarıya ulaşması pek mümkün değildir.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f.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Araştırmalardan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yararlanın: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Az bilgi ile başarıya ulaşmak zordur.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Bu nedenle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üzerinde çalışacağımız konuya ilişkin “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araştırmaya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” önem vererek başarılı işler yapmak mümkündür.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g. </a:t>
            </a:r>
            <a:r>
              <a:rPr lang="tr-TR" sz="3200" b="0" u="none" strike="noStrike" dirty="0" smtClean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Zamanı </a:t>
            </a:r>
            <a:r>
              <a:rPr lang="tr-TR" sz="3200" b="0" u="none" strike="noStrike" dirty="0">
                <a:solidFill>
                  <a:schemeClr val="accent1"/>
                </a:solidFill>
                <a:uFillTx/>
                <a:latin typeface="Times New Roman"/>
                <a:ea typeface="DejaVu Sans"/>
              </a:rPr>
              <a:t>iyi değerlendirin: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Kampanyanın belirlenen hedefe ulaşması için dikkat edilmesi gereken bir diğer durum ise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zamanı iyi planlamaktır.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3. Başarılı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Kampanyaların Özellikleri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Başarılı kampanyalar,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kitlesine kendini hissettirebilen, fark yaratan, gündemi oluşturabilen, hedef kitlesini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kampanyanın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hedefleri doğrultusunda harekete geçmesini sağlayabilen işler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oluşturabilmelidir.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Unutulmaması gereken bir şey var ki o da;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“başarıyı yakalamanın en önemli yolunun, kampanyaya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doğru yerden başlamayı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 bilmektir.”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 Halkla ilişkiler bir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iletişim biçimidir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 Bu çerçevede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kuruluşun çevresini tanıması ve kendini bu çevreye tanıtabilmesi için de planlı programlı bir şekilde yürütülebilecek </a:t>
            </a:r>
            <a:r>
              <a:rPr lang="tr-TR" sz="36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iletişim çalışmalarını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ifade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eder.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4. Halkla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İlişkiler Süreci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Halkla ilişkiler uygulamalarında görünen aşamanın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sadece “</a:t>
            </a:r>
            <a:r>
              <a:rPr lang="tr-TR" sz="3200" b="0" u="none" strike="noStrike" dirty="0">
                <a:solidFill>
                  <a:srgbClr val="BF819E"/>
                </a:solidFill>
                <a:uFillTx/>
                <a:latin typeface="Times New Roman"/>
                <a:ea typeface="DejaVu Sans"/>
              </a:rPr>
              <a:t>uygulama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” olması, </a:t>
            </a:r>
            <a:r>
              <a:rPr lang="tr-TR" sz="3200" b="0" u="none" strike="noStrike" dirty="0">
                <a:solidFill>
                  <a:srgbClr val="BF819E"/>
                </a:solidFill>
                <a:uFillTx/>
                <a:latin typeface="Times New Roman"/>
                <a:ea typeface="DejaVu Sans"/>
              </a:rPr>
              <a:t>“araştırma, planlama ve sonuçların değerlendirilmesi”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gibi masa başı çalışmaların göz ardı edilmesine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neden olmaktadır.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ilişkiler kampanya sürecinin aşamalarını </a:t>
            </a:r>
            <a:r>
              <a:rPr lang="tr-TR" sz="32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dört ana basamak üzerinde odaklanmaktadır.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Bu basamaklar </a:t>
            </a:r>
            <a:endParaRPr lang="tr-TR" sz="3200" b="0" u="none" strike="noStrike" dirty="0" smtClean="0">
              <a:solidFill>
                <a:srgbClr val="FFFF00"/>
              </a:solidFill>
              <a:uFillTx/>
              <a:latin typeface="Times New Roman"/>
              <a:ea typeface="DejaVu Sans"/>
            </a:endParaRPr>
          </a:p>
          <a:p>
            <a:pPr marL="1600200" lvl="2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Durum saptama</a:t>
            </a:r>
            <a:r>
              <a:rPr lang="tr-TR" sz="2800" b="0" u="none" strike="noStrike" dirty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, </a:t>
            </a:r>
            <a:endParaRPr lang="tr-TR" sz="2800" b="0" u="none" strike="noStrike" dirty="0" smtClean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/>
              <a:ea typeface="DejaVu Sans"/>
            </a:endParaRPr>
          </a:p>
          <a:p>
            <a:pPr marL="1600200" lvl="2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Planlama, </a:t>
            </a:r>
          </a:p>
          <a:p>
            <a:pPr marL="1600200" lvl="2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Uygulama ve </a:t>
            </a:r>
          </a:p>
          <a:p>
            <a:pPr marL="1600200" lvl="2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Times New Roman"/>
                <a:ea typeface="DejaVu Sans"/>
              </a:rPr>
              <a:t>Değerlendirmedir. Diğerleri ise :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a. ROPE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Halkla İlişkiler Planı (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Hendrix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) ise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b="0" u="none" strike="noStrike" dirty="0" err="1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Rope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ilişkiler planı </a:t>
            </a:r>
            <a:endParaRPr lang="tr-TR" sz="3200" b="0" u="none" strike="noStrike" dirty="0" smtClean="0">
              <a:solidFill>
                <a:srgbClr val="FFFF00"/>
              </a:solidFill>
              <a:uFillTx/>
              <a:latin typeface="Times New Roman"/>
              <a:ea typeface="DejaVu Sans"/>
            </a:endParaRPr>
          </a:p>
          <a:p>
            <a:pPr marL="1143000" lvl="1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3500" b="0" u="none" strike="noStrike" dirty="0" smtClean="0">
                <a:solidFill>
                  <a:srgbClr val="B7B3CA"/>
                </a:solidFill>
                <a:uFillTx/>
                <a:latin typeface="Times New Roman"/>
                <a:ea typeface="DejaVu Sans"/>
              </a:rPr>
              <a:t>Araştırma, </a:t>
            </a:r>
          </a:p>
          <a:p>
            <a:pPr marL="1143000" lvl="1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3500" b="0" u="none" strike="noStrike" dirty="0" smtClean="0">
                <a:solidFill>
                  <a:srgbClr val="B7B3CA"/>
                </a:solidFill>
                <a:uFillTx/>
                <a:latin typeface="Times New Roman"/>
                <a:ea typeface="DejaVu Sans"/>
              </a:rPr>
              <a:t>Hedefleme, </a:t>
            </a:r>
          </a:p>
          <a:p>
            <a:pPr marL="1143000" lvl="1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3500" b="0" u="none" strike="noStrike" dirty="0" smtClean="0">
                <a:solidFill>
                  <a:srgbClr val="B7B3CA"/>
                </a:solidFill>
                <a:uFillTx/>
                <a:latin typeface="Times New Roman"/>
                <a:ea typeface="DejaVu Sans"/>
              </a:rPr>
              <a:t>Programlama ve </a:t>
            </a:r>
          </a:p>
          <a:p>
            <a:pPr marL="1143000" lvl="1" indent="-457200" algn="just">
              <a:lnSpc>
                <a:spcPct val="15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tr-TR" sz="3500" b="0" u="none" strike="noStrike" dirty="0" smtClean="0">
                <a:solidFill>
                  <a:srgbClr val="B7B3CA"/>
                </a:solidFill>
                <a:uFillTx/>
                <a:latin typeface="Times New Roman"/>
                <a:ea typeface="DejaVu Sans"/>
              </a:rPr>
              <a:t>Değerlendirme </a:t>
            </a:r>
            <a:r>
              <a:rPr lang="tr-TR" sz="35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aşamalarından </a:t>
            </a:r>
            <a:r>
              <a:rPr lang="tr-TR" sz="35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oluşur.</a:t>
            </a:r>
            <a:endParaRPr lang="tr-TR" sz="35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Araştırma: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Müşteri araştırması (SWOT  "Fırsat-Tehdit, güçlü-zayıf " Analizi)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Fırsat ve sorun araştırması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Hedef kitle araştırması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Araştırma metodları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 </a:t>
            </a:r>
            <a:r>
              <a:rPr lang="da-DK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Hedefle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me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da-DK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Etki </a:t>
            </a:r>
            <a:r>
              <a:rPr lang="da-DK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: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kitle davranışının işletme lehinde değişmesi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da-DK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da-DK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Çıktı hedefle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me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: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E</a:t>
            </a:r>
            <a:r>
              <a:rPr lang="da-DK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tki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</a:t>
            </a:r>
            <a:r>
              <a:rPr lang="da-DK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yaratmak amacıyla ortaya çıkarılan çalışmaların bütünü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Programlama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Tema ve mesajlar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Eylem ve özel olaylar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Kontrollü ve kontrolsüz medya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• Etkili iletişim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Değerlendirme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Bilgi (informational)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Tutum (attitudinal)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Davranışsal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 değerlendirilmesi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• Çıktı </a:t>
            </a:r>
            <a:r>
              <a:rPr lang="tr-TR" sz="3200" b="0" u="none" strike="noStrike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hedeflerinin değerlendirilmesi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Değerlendirme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Soruları 6. hafta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1. "Çeşitli kitlelerle ikna, temsil, eğitim, bilgilendirme, imaj oluşturma ve itibar yapılandırma gibi amaçlarla uzun dönemli sağlıklı ilişkiler kurmaya dayalı bir yönetim fonksiyonudur"  tanımı aşağıdaki seçeneklerden hangisine aittir?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İşletme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Pazarlama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Halkla ilişkiler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Propaganda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Hiçbiri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2. "Bir kuruluşun amaçlarını gerçekleştirmek için ilerlemeyi tercih ettiği yön" tanımı aşağıdaki seçeneklerden hangisine aittir?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Program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Strateji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Yönerge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Tehdit-fırsat—güçlü-zayıf yön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3. İtibarın korunması hakkında aşağıdaki seçeneklerden hangisi yanlıştır 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Yönerge izleme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Krizde hızlı yanıt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Proaktif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iletişim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</a:t>
            </a:r>
            <a:r>
              <a:rPr lang="it-IT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Geri Bildirimleri Izleme ve Ele Alma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Paydaşlarla Etkileşim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4. Halkla ilişkilerin durumsal rollerinden birisi aşağıdakilerden hangisidir 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Yönerge izleme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Krizde hızlı yanıt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Proaktif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iletişim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İtibar yöneticisi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Paydaşlarla Etkileşim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5. Yazılı ifade edilen </a:t>
            </a:r>
            <a:r>
              <a:rPr lang="tr-TR" sz="3200" b="0" u="none" strike="noStrike" dirty="0" err="1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konseptir</a:t>
            </a: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. Temelde organizasyonun fonksiyonu, görevi ve bakış açısını belirler. “Amacımız nedir? Tanımı hangisidir 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Misyon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Program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Strateji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Vizyon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6. Stratejiyi destekleyen organizasyonun en önemli isteğidir. Kuruluş amacını, şu andaki varoluş nedenini, tarihini, kurucusu hakkındaki bilgileri, temel sorumluluklarını, kimlere ve hangi alanda hizmet ettiğini ifade eder. Tanımı hangisidir 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Strateji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Program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Misyon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Taktik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e.Vizyon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7. Karar vermede kriterleri oluşturan resmi veya gayrı resmi kurallardır. Tanımı hangisidir?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Vizyon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Politika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Taktik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Misyon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Strateji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8. Kısa dönemdeki hedefleri ifade eder. Tanımı hangisidir 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Vizyon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Taktik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Program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Strateji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Amaç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9. Doğru stratejiler belirleyebilmek için gereken kriterlerden hangisi aşağıda yanlış verilmiştir?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İtibar yöneticisi olun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Esnek olun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Bağlantıyı kaybetmeyin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Bütünü düşünün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 Hedef kitleye odaklanın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10. Başarılı Kampanyaların Özellikleri aşağıdakilerden hangisinde yanlış verilmiştir?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a. Fark yaratan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b. Gündemi oluşturabilen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c. Bağlantıyı kaybetmeyen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d. Hedef kitlesine kendini hissettirebilen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4572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e.Hedef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kitlesini kampanyanın hedefleri doğrultusunda harekete geçmesini sağlayabilen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4877</TotalTime>
  <Words>1910</Words>
  <Application>Microsoft Office PowerPoint</Application>
  <PresentationFormat>Özel</PresentationFormat>
  <Paragraphs>352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32</vt:i4>
      </vt:variant>
      <vt:variant>
        <vt:lpstr>Slayt Başlıkları</vt:lpstr>
      </vt:variant>
      <vt:variant>
        <vt:i4>49</vt:i4>
      </vt:variant>
    </vt:vector>
  </HeadingPairs>
  <TitlesOfParts>
    <vt:vector size="81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Halkla İlişkiler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>erhan çitil</dc:creator>
  <dc:description/>
  <cp:lastModifiedBy>Lenovo</cp:lastModifiedBy>
  <cp:revision>377</cp:revision>
  <dcterms:created xsi:type="dcterms:W3CDTF">2024-02-24T12:41:21Z</dcterms:created>
  <dcterms:modified xsi:type="dcterms:W3CDTF">2025-10-23T08:57:31Z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Özel</vt:lpwstr>
  </property>
  <property fmtid="{D5CDD505-2E9C-101B-9397-08002B2CF9AE}" pid="3" name="Slides">
    <vt:i4>50</vt:i4>
  </property>
</Properties>
</file>